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2" r:id="rId2"/>
    <p:sldMasterId id="2147483660" r:id="rId3"/>
  </p:sldMasterIdLst>
  <p:notesMasterIdLst>
    <p:notesMasterId r:id="rId14"/>
  </p:notesMasterIdLst>
  <p:handoutMasterIdLst>
    <p:handoutMasterId r:id="rId15"/>
  </p:handoutMasterIdLst>
  <p:sldIdLst>
    <p:sldId id="258" r:id="rId4"/>
    <p:sldId id="270" r:id="rId5"/>
    <p:sldId id="263" r:id="rId6"/>
    <p:sldId id="268" r:id="rId7"/>
    <p:sldId id="269" r:id="rId8"/>
    <p:sldId id="261" r:id="rId9"/>
    <p:sldId id="266" r:id="rId10"/>
    <p:sldId id="264" r:id="rId11"/>
    <p:sldId id="267" r:id="rId12"/>
    <p:sldId id="265" r:id="rId13"/>
  </p:sldIdLst>
  <p:sldSz cx="12192000" cy="6858000"/>
  <p:notesSz cx="6858000" cy="9144000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6996"/>
    <a:srgbClr val="003D81"/>
    <a:srgbClr val="FFD816"/>
    <a:srgbClr val="AC13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2"/>
    <p:restoredTop sz="94653"/>
  </p:normalViewPr>
  <p:slideViewPr>
    <p:cSldViewPr snapToGrid="0" snapToObjects="1">
      <p:cViewPr varScale="1">
        <p:scale>
          <a:sx n="96" d="100"/>
          <a:sy n="96" d="100"/>
        </p:scale>
        <p:origin x="200" y="19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9442848-68A2-3D41-82BF-30FC42C37488}" type="datetimeFigureOut">
              <a:rPr lang="fr-FR"/>
              <a:pPr>
                <a:defRPr/>
              </a:pPr>
              <a:t>17/12/2020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0E06FC8-FE86-654E-A15E-08E349581D2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2213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F434B2-D440-4E47-A2CC-0CD29AE4F2FA}" type="datetimeFigureOut">
              <a:rPr lang="fr-FR" smtClean="0"/>
              <a:t>17/12/2020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AE4688-CE2A-AA49-9293-47D15502629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4296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E4688-CE2A-AA49-9293-47D155026292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135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1897791"/>
            <a:ext cx="10363200" cy="1470025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14400" y="3393541"/>
            <a:ext cx="10363200" cy="27484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42816-79FE-674F-8FFF-B12600B76315}" type="datetimeFigureOut">
              <a:rPr lang="fr-FR"/>
              <a:pPr>
                <a:defRPr/>
              </a:pPr>
              <a:t>17/12/2020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0E435-83A2-774B-B131-3B1E0FB76B8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8600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05847-8E1C-794E-A0DF-D6C3A700B473}" type="datetimeFigureOut">
              <a:rPr lang="fr-FR"/>
              <a:pPr>
                <a:defRPr/>
              </a:pPr>
              <a:t>17/12/2020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BE41E-45CC-D142-8A9B-EE07D04C77F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6251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E203F-D8F1-5948-8E85-669F8F666314}" type="datetimeFigureOut">
              <a:rPr lang="fr-FR"/>
              <a:pPr>
                <a:defRPr/>
              </a:pPr>
              <a:t>17/12/2020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9B002-0FEA-9A4A-B894-A3A6E7AE403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05968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C29F1-938E-3643-A421-13CBED310BD8}" type="datetimeFigureOut">
              <a:rPr lang="fr-FR" smtClean="0"/>
              <a:t>17/12/2020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2E51B-AB86-9047-9A0E-B971A5D4761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33061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C29F1-938E-3643-A421-13CBED310BD8}" type="datetimeFigureOut">
              <a:rPr lang="fr-FR" smtClean="0"/>
              <a:t>17/12/2020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2E51B-AB86-9047-9A0E-B971A5D4761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90319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C29F1-938E-3643-A421-13CBED310BD8}" type="datetimeFigureOut">
              <a:rPr lang="fr-FR" smtClean="0"/>
              <a:t>17/12/2020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2E51B-AB86-9047-9A0E-B971A5D4761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45701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C29F1-938E-3643-A421-13CBED310BD8}" type="datetimeFigureOut">
              <a:rPr lang="fr-FR" smtClean="0"/>
              <a:t>17/12/2020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2E51B-AB86-9047-9A0E-B971A5D4761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83927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C29F1-938E-3643-A421-13CBED310BD8}" type="datetimeFigureOut">
              <a:rPr lang="fr-FR" smtClean="0"/>
              <a:t>17/12/2020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2E51B-AB86-9047-9A0E-B971A5D4761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15259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C29F1-938E-3643-A421-13CBED310BD8}" type="datetimeFigureOut">
              <a:rPr lang="fr-FR" smtClean="0"/>
              <a:t>17/12/2020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2E51B-AB86-9047-9A0E-B971A5D4761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47857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C29F1-938E-3643-A421-13CBED310BD8}" type="datetimeFigureOut">
              <a:rPr lang="fr-FR" smtClean="0"/>
              <a:t>17/12/2020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2E51B-AB86-9047-9A0E-B971A5D4761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66932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C29F1-938E-3643-A421-13CBED310BD8}" type="datetimeFigureOut">
              <a:rPr lang="fr-FR" smtClean="0"/>
              <a:t>17/12/2020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2E51B-AB86-9047-9A0E-B971A5D4761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9819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FEF53-B5D1-F04B-9F48-879B199E60DA}" type="datetimeFigureOut">
              <a:rPr lang="fr-FR"/>
              <a:pPr>
                <a:defRPr/>
              </a:pPr>
              <a:t>17/12/2020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A3253-C021-DE46-BAB3-BB4F56352C6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23624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C29F1-938E-3643-A421-13CBED310BD8}" type="datetimeFigureOut">
              <a:rPr lang="fr-FR" smtClean="0"/>
              <a:t>17/12/2020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2E51B-AB86-9047-9A0E-B971A5D4761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13779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C29F1-938E-3643-A421-13CBED310BD8}" type="datetimeFigureOut">
              <a:rPr lang="fr-FR" smtClean="0"/>
              <a:t>17/12/2020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2E51B-AB86-9047-9A0E-B971A5D4761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2317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C29F1-938E-3643-A421-13CBED310BD8}" type="datetimeFigureOut">
              <a:rPr lang="fr-FR" smtClean="0"/>
              <a:t>17/12/2020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2E51B-AB86-9047-9A0E-B971A5D4761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38306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691A6-D4D0-6348-9CD4-1280491D59F4}" type="datetimeFigureOut">
              <a:rPr lang="fr-FR" smtClean="0"/>
              <a:t>17/12/2020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21733-ABEF-DD44-AD1D-E43479CEC6C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8663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691A6-D4D0-6348-9CD4-1280491D59F4}" type="datetimeFigureOut">
              <a:rPr lang="fr-FR" smtClean="0"/>
              <a:t>17/12/2020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21733-ABEF-DD44-AD1D-E43479CEC6C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2677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691A6-D4D0-6348-9CD4-1280491D59F4}" type="datetimeFigureOut">
              <a:rPr lang="fr-FR" smtClean="0"/>
              <a:t>17/12/2020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21733-ABEF-DD44-AD1D-E43479CEC6C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16901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691A6-D4D0-6348-9CD4-1280491D59F4}" type="datetimeFigureOut">
              <a:rPr lang="fr-FR" smtClean="0"/>
              <a:t>17/12/2020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21733-ABEF-DD44-AD1D-E43479CEC6C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76591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691A6-D4D0-6348-9CD4-1280491D59F4}" type="datetimeFigureOut">
              <a:rPr lang="fr-FR" smtClean="0"/>
              <a:t>17/12/2020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21733-ABEF-DD44-AD1D-E43479CEC6C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45495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691A6-D4D0-6348-9CD4-1280491D59F4}" type="datetimeFigureOut">
              <a:rPr lang="fr-FR" smtClean="0"/>
              <a:t>17/12/2020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21733-ABEF-DD44-AD1D-E43479CEC6C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5505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691A6-D4D0-6348-9CD4-1280491D59F4}" type="datetimeFigureOut">
              <a:rPr lang="fr-FR" smtClean="0"/>
              <a:t>17/12/2020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21733-ABEF-DD44-AD1D-E43479CEC6C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3494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189822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3260296"/>
            <a:ext cx="10363200" cy="288174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027B6-0721-5146-A622-2433B3A5EA19}" type="datetimeFigureOut">
              <a:rPr lang="fr-FR"/>
              <a:pPr>
                <a:defRPr/>
              </a:pPr>
              <a:t>17/12/2020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D30AC-8533-1B4F-8588-73086C77755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36139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691A6-D4D0-6348-9CD4-1280491D59F4}" type="datetimeFigureOut">
              <a:rPr lang="fr-FR" smtClean="0"/>
              <a:t>17/12/2020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21733-ABEF-DD44-AD1D-E43479CEC6C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03602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691A6-D4D0-6348-9CD4-1280491D59F4}" type="datetimeFigureOut">
              <a:rPr lang="fr-FR" smtClean="0"/>
              <a:t>17/12/2020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21733-ABEF-DD44-AD1D-E43479CEC6C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74454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691A6-D4D0-6348-9CD4-1280491D59F4}" type="datetimeFigureOut">
              <a:rPr lang="fr-FR" smtClean="0"/>
              <a:t>17/12/2020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21733-ABEF-DD44-AD1D-E43479CEC6C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95297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691A6-D4D0-6348-9CD4-1280491D59F4}" type="datetimeFigureOut">
              <a:rPr lang="fr-FR" smtClean="0"/>
              <a:t>17/12/2020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21733-ABEF-DD44-AD1D-E43479CEC6C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2438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3080831"/>
            <a:ext cx="5384800" cy="30453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3080831"/>
            <a:ext cx="5384800" cy="30453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C5326-F4A9-8942-8A1A-7DAC86618824}" type="datetimeFigureOut">
              <a:rPr lang="fr-FR"/>
              <a:pPr>
                <a:defRPr/>
              </a:pPr>
              <a:t>17/12/2020</a:t>
            </a:fld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EC234-1FAC-D849-A80A-E3D66AEF4B5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5242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888908"/>
            <a:ext cx="10972800" cy="1198211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3131127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3803888"/>
            <a:ext cx="5386917" cy="232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3131127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3803887"/>
            <a:ext cx="5389033" cy="23222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07BFB-7AF1-4E45-A53E-29AF2AD8F89F}" type="datetimeFigureOut">
              <a:rPr lang="fr-FR"/>
              <a:pPr>
                <a:defRPr/>
              </a:pPr>
              <a:t>17/12/2020</a:t>
            </a:fld>
            <a:endParaRPr lang="fr-FR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7CA6A-067B-0540-ABC8-926823D481C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4442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47EBF-D61D-2849-B655-4D25F573E821}" type="datetimeFigureOut">
              <a:rPr lang="fr-FR"/>
              <a:pPr>
                <a:defRPr/>
              </a:pPr>
              <a:t>17/12/2020</a:t>
            </a:fld>
            <a:endParaRPr lang="fr-FR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A30AC-334F-1A48-897A-3BDBC187109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4585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5F3FB-AADD-F646-B8A3-9B7DDE5B4504}" type="datetimeFigureOut">
              <a:rPr lang="fr-FR"/>
              <a:pPr>
                <a:defRPr/>
              </a:pPr>
              <a:t>17/12/2020</a:t>
            </a:fld>
            <a:endParaRPr lang="fr-FR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536D0-117F-3142-84CD-417BEA7155F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2100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1ABF8-F77F-8345-97F7-F249DBD61E5E}" type="datetimeFigureOut">
              <a:rPr lang="fr-FR"/>
              <a:pPr>
                <a:defRPr/>
              </a:pPr>
              <a:t>17/12/2020</a:t>
            </a:fld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5F0D4-9D81-1A45-BB28-00F97BF0B43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7631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56CE7-CDF1-C94C-9A80-CE51E4D5747B}" type="datetimeFigureOut">
              <a:rPr lang="fr-FR"/>
              <a:pPr>
                <a:defRPr/>
              </a:pPr>
              <a:t>17/12/2020</a:t>
            </a:fld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BEF1E-ABDD-E644-A618-C769A0DB135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6710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emf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4.jpg"/><Relationship Id="rId14" Type="http://schemas.openxmlformats.org/officeDocument/2006/relationships/image" Target="file://localhost/Users/marino/Documents/%E2%80%A2%20a%20faire%20job%20marino/610%20colloque%20FH%20save%20the%20date/FH%20bandeau%20colloque%202018.ppt/maj%20bandeau%20colloque%20suite%202019%20bas%20corr.jpg" TargetMode="Externa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609600" y="1882621"/>
            <a:ext cx="10972800" cy="119821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et modifiez le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609600" y="3095154"/>
            <a:ext cx="10972800" cy="3031009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14203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8130290-298C-EA49-ACDE-3E9D447CBB09}" type="datetimeFigureOut">
              <a:rPr lang="fr-FR"/>
              <a:pPr>
                <a:defRPr/>
              </a:pPr>
              <a:t>17/12/2020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14203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14203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F6D2884-B2A1-FA4F-9320-FECC508DDBE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48448" y="6649809"/>
            <a:ext cx="8923867" cy="279400"/>
          </a:xfrm>
          <a:prstGeom prst="rect">
            <a:avLst/>
          </a:prstGeom>
        </p:spPr>
      </p:pic>
      <p:pic>
        <p:nvPicPr>
          <p:cNvPr id="10" name="Image 9" descr="bandeau ppt colloque recre 2019 corr2.pdf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2159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C29F1-938E-3643-A421-13CBED310BD8}" type="datetimeFigureOut">
              <a:rPr lang="fr-FR" smtClean="0"/>
              <a:t>17/12/2020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2E51B-AB86-9047-9A0E-B971A5D47612}" type="slidenum">
              <a:rPr lang="fr-FR" smtClean="0"/>
              <a:t>‹#›</a:t>
            </a:fld>
            <a:endParaRPr lang="fr-FR"/>
          </a:p>
        </p:txBody>
      </p:sp>
      <p:pic>
        <p:nvPicPr>
          <p:cNvPr id="7" name="Image 6" descr="bandeau colloque suite 2019 bas corr2.jp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02096"/>
            <a:ext cx="12192000" cy="75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372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691A6-D4D0-6348-9CD4-1280491D59F4}" type="datetimeFigureOut">
              <a:rPr lang="fr-FR" smtClean="0"/>
              <a:t>17/12/2020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21733-ABEF-DD44-AD1D-E43479CEC6C6}" type="slidenum">
              <a:rPr lang="fr-FR" smtClean="0"/>
              <a:t>‹#›</a:t>
            </a:fld>
            <a:endParaRPr lang="fr-FR"/>
          </a:p>
        </p:txBody>
      </p:sp>
      <p:pic>
        <p:nvPicPr>
          <p:cNvPr id="9" name="maj bandeau colloque suite 2019 bas corr.jpg" descr="/Users/marino/Documents/• a faire job marino/610 colloque FH save the date/FH bandeau colloque 2018.ppt/maj bandeau colloque suite 2019 bas corr.jpg"/>
          <p:cNvPicPr>
            <a:picLocks noChangeAspect="1"/>
          </p:cNvPicPr>
          <p:nvPr userDrawn="1"/>
        </p:nvPicPr>
        <p:blipFill>
          <a:blip r:embed="rId13" r:link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22918"/>
            <a:ext cx="12192000" cy="75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544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hyperlink" Target="mailto:seraing@calliege.be" TargetMode="External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2" Type="http://schemas.openxmlformats.org/officeDocument/2006/relationships/hyperlink" Target="https://www.calliege.be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png"/><Relationship Id="rId6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 de texte 2"/>
          <p:cNvSpPr txBox="1">
            <a:spLocks noChangeArrowheads="1"/>
          </p:cNvSpPr>
          <p:nvPr/>
        </p:nvSpPr>
        <p:spPr bwMode="auto">
          <a:xfrm>
            <a:off x="1825622" y="3394504"/>
            <a:ext cx="8639029" cy="1970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Bef>
                <a:spcPts val="1200"/>
              </a:spcBef>
            </a:pPr>
            <a:r>
              <a:rPr lang="fr-BE" sz="3200" kern="1400" spc="-50" dirty="0">
                <a:solidFill>
                  <a:srgbClr val="2E74B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 Repenser les espaces de recréation »</a:t>
            </a:r>
            <a:endParaRPr lang="fr-BE" sz="3200" kern="1400" spc="-50" dirty="0"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</a:pPr>
            <a:r>
              <a:rPr lang="fr-BE" sz="2200" i="1" kern="1400" spc="-5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Vers l’organisation d’espaces de citoyenneté, d’épanouissement et d’empathie</a:t>
            </a:r>
            <a:endParaRPr lang="fr-BE" sz="2200" i="1" kern="1400" spc="-50" dirty="0"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one de texte 2"/>
          <p:cNvSpPr txBox="1">
            <a:spLocks noChangeArrowheads="1"/>
          </p:cNvSpPr>
          <p:nvPr/>
        </p:nvSpPr>
        <p:spPr bwMode="auto">
          <a:xfrm>
            <a:off x="3436913" y="5905641"/>
            <a:ext cx="6498394" cy="379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Bef>
                <a:spcPts val="1200"/>
              </a:spcBef>
            </a:pPr>
            <a:r>
              <a:rPr lang="fr-BE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Les Ateliers du Centre d'Action Laïque de la Province de Liège</a:t>
            </a:r>
            <a:endParaRPr lang="fr-BE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</a:pPr>
            <a:r>
              <a:rPr lang="fr-BE" sz="2400" dirty="0">
                <a:solidFill>
                  <a:srgbClr val="2E74B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BE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 5" descr="CAL2009_LOGODEFINITIF_Quadri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16303" y="5905641"/>
            <a:ext cx="971181" cy="50947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Connecteur droit avec flèche 6"/>
          <p:cNvCxnSpPr>
            <a:cxnSpLocks noChangeShapeType="1"/>
          </p:cNvCxnSpPr>
          <p:nvPr/>
        </p:nvCxnSpPr>
        <p:spPr bwMode="auto">
          <a:xfrm>
            <a:off x="1752600" y="6261273"/>
            <a:ext cx="6963703" cy="0"/>
          </a:xfrm>
          <a:prstGeom prst="straightConnector1">
            <a:avLst/>
          </a:prstGeom>
          <a:noFill/>
          <a:ln w="6350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Rectangle 9"/>
          <p:cNvSpPr/>
          <p:nvPr/>
        </p:nvSpPr>
        <p:spPr>
          <a:xfrm>
            <a:off x="2134647" y="2485991"/>
            <a:ext cx="802097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fr-BE" sz="4400" kern="1400" spc="-50" dirty="0">
                <a:solidFill>
                  <a:srgbClr val="2E74B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MIEUX VIVRE ENSEMBLE A L’ECOLE</a:t>
            </a:r>
            <a:endParaRPr lang="fr-BE" sz="4400" kern="1400" spc="-50" dirty="0"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Image 10" descr="ateliers_logo_petit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395"/>
          <a:stretch/>
        </p:blipFill>
        <p:spPr bwMode="auto">
          <a:xfrm>
            <a:off x="1825623" y="4721470"/>
            <a:ext cx="1490495" cy="15398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5710" y="5682820"/>
            <a:ext cx="779830" cy="8251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7638" y="2573791"/>
            <a:ext cx="2769578" cy="2930385"/>
          </a:xfrm>
          <a:prstGeom prst="rect">
            <a:avLst/>
          </a:prstGeom>
        </p:spPr>
      </p:pic>
      <p:pic>
        <p:nvPicPr>
          <p:cNvPr id="12" name="Image 11" descr="CAL2009_LOGODEFINITIF_Quadri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7482" y="605515"/>
            <a:ext cx="3121095" cy="163729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5618459" y="3561863"/>
            <a:ext cx="4572000" cy="21005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ts val="1000"/>
              </a:spcBef>
              <a:spcAft>
                <a:spcPts val="0"/>
              </a:spcAft>
            </a:pPr>
            <a:r>
              <a:rPr lang="fr-BE" b="1" dirty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</a:t>
            </a:r>
            <a:r>
              <a:rPr lang="fr-BE" b="1" cap="all" dirty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ontacts</a:t>
            </a:r>
            <a:endParaRPr lang="fr-BE" dirty="0">
              <a:solidFill>
                <a:schemeClr val="accent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fr-BE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Service Ateliers 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fr-BE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Animatrices : 0498/54.48.18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fr-BE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Coordinateur : 0498/90.42.91</a:t>
            </a:r>
          </a:p>
          <a:p>
            <a:pPr>
              <a:spcBef>
                <a:spcPts val="300"/>
              </a:spcBef>
              <a:spcAft>
                <a:spcPts val="0"/>
              </a:spcAft>
            </a:pPr>
            <a:r>
              <a:rPr lang="fr-BE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Rue du </a:t>
            </a:r>
            <a:r>
              <a:rPr lang="fr-BE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Molinay</a:t>
            </a:r>
            <a:r>
              <a:rPr lang="fr-BE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113 - 4100 Seraing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fr-BE" u="sng" dirty="0">
                <a:solidFill>
                  <a:srgbClr val="0563C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4"/>
              </a:rPr>
              <a:t>seraing@calliege.be</a:t>
            </a:r>
            <a:endParaRPr lang="fr-BE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49362" y="699927"/>
            <a:ext cx="6096000" cy="21698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fr-B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fr-BE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service des Ateliers du Centre d’Action Laïque de la Province de Liège est toujours disponible pour participer à des discussions, échanges, réflexions mais également pour vous soutenir, informer et former au besoin. N’hésitez donc pas à nous contacter. </a:t>
            </a:r>
            <a:endParaRPr lang="fr-BE" sz="1800" dirty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75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24908" y="951444"/>
            <a:ext cx="6096000" cy="43396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fr-BE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Toi qui passes par ici,</a:t>
            </a:r>
            <a:endParaRPr lang="fr-BE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fr-BE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tous les jours ou de temps en temps,</a:t>
            </a:r>
            <a:endParaRPr lang="fr-BE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fr-BE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petit ou grand,</a:t>
            </a:r>
            <a:endParaRPr lang="fr-BE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fr-BE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rappelle-toi :</a:t>
            </a:r>
            <a:endParaRPr lang="fr-BE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fr-BE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Que tu as ta place ici comme les autres ont la leur.</a:t>
            </a:r>
            <a:endParaRPr lang="fr-BE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fr-BE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Que ce lieu de savoirs et d'exercices est un bien commun partagé.</a:t>
            </a:r>
            <a:endParaRPr lang="fr-BE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fr-BE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Que tu es un exemple pour les autres.</a:t>
            </a:r>
            <a:endParaRPr lang="fr-BE" sz="1800" dirty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64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127004" y="858516"/>
            <a:ext cx="37843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BE" dirty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2016 - Ecole communale Morchamps</a:t>
            </a:r>
            <a:endParaRPr lang="fr-BE" dirty="0">
              <a:solidFill>
                <a:schemeClr val="accent1"/>
              </a:solidFill>
            </a:endParaRPr>
          </a:p>
        </p:txBody>
      </p:sp>
      <p:pic>
        <p:nvPicPr>
          <p:cNvPr id="16" name="Image 15" descr="CAL2009_LOGODEFINITIF_Quadr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4921" y="1434505"/>
            <a:ext cx="2058750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0095" y="1434505"/>
            <a:ext cx="1620000" cy="10800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127004" y="2892470"/>
            <a:ext cx="37843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BE" dirty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2019 - Ecole communale des Taillis</a:t>
            </a:r>
            <a:endParaRPr lang="fr-BE" dirty="0">
              <a:solidFill>
                <a:schemeClr val="accent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127004" y="3333983"/>
            <a:ext cx="80925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BE" dirty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Aujourd’hui - Programme de formation spécifique adressé aux équipes éducatives</a:t>
            </a: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8659" y="1434505"/>
            <a:ext cx="1126458" cy="1080000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6519" y="1434505"/>
            <a:ext cx="1525716" cy="1080000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7003" y="3913675"/>
            <a:ext cx="2869254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38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5525915"/>
              </p:ext>
            </p:extLst>
          </p:nvPr>
        </p:nvGraphicFramePr>
        <p:xfrm>
          <a:off x="0" y="0"/>
          <a:ext cx="12192000" cy="61716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34697">
                  <a:extLst>
                    <a:ext uri="{9D8B030D-6E8A-4147-A177-3AD203B41FA5}">
                      <a16:colId xmlns:a16="http://schemas.microsoft.com/office/drawing/2014/main" xmlns="" val="2195085976"/>
                    </a:ext>
                  </a:extLst>
                </a:gridCol>
                <a:gridCol w="2439990">
                  <a:extLst>
                    <a:ext uri="{9D8B030D-6E8A-4147-A177-3AD203B41FA5}">
                      <a16:colId xmlns:a16="http://schemas.microsoft.com/office/drawing/2014/main" xmlns="" val="1429093646"/>
                    </a:ext>
                  </a:extLst>
                </a:gridCol>
                <a:gridCol w="5817313">
                  <a:extLst>
                    <a:ext uri="{9D8B030D-6E8A-4147-A177-3AD203B41FA5}">
                      <a16:colId xmlns:a16="http://schemas.microsoft.com/office/drawing/2014/main" xmlns="" val="1898010847"/>
                    </a:ext>
                  </a:extLst>
                </a:gridCol>
              </a:tblGrid>
              <a:tr h="36657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BE" sz="1200">
                          <a:effectLst/>
                        </a:rPr>
                        <a:t>Étapes du projet MVE</a:t>
                      </a:r>
                      <a:endParaRPr lang="fr-B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56" marR="48156" marT="48156" marB="4815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BE" sz="1200">
                          <a:effectLst/>
                        </a:rPr>
                        <a:t>Calendrier</a:t>
                      </a:r>
                      <a:endParaRPr lang="fr-B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56" marR="48156" marT="48156" marB="4815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BE" sz="1200">
                          <a:effectLst/>
                        </a:rPr>
                        <a:t>Actions </a:t>
                      </a:r>
                      <a:endParaRPr lang="fr-B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56" marR="48156" marT="48156" marB="48156"/>
                </a:tc>
                <a:extLst>
                  <a:ext uri="{0D108BD9-81ED-4DB2-BD59-A6C34878D82A}">
                    <a16:rowId xmlns:a16="http://schemas.microsoft.com/office/drawing/2014/main" xmlns="" val="3377590334"/>
                  </a:ext>
                </a:extLst>
              </a:tr>
              <a:tr h="68222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fr-BE" sz="1200">
                          <a:effectLst/>
                        </a:rPr>
                        <a:t>Projet de réaménagement de la cour de récréation </a:t>
                      </a:r>
                      <a:endParaRPr lang="fr-B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56" marR="48156" marT="48156" marB="4815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fr-BE" sz="1200" dirty="0">
                          <a:effectLst/>
                        </a:rPr>
                        <a:t>2013-2014</a:t>
                      </a:r>
                      <a:endParaRPr lang="fr-BE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56" marR="48156" marT="48156" marB="48156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fr-BE" sz="1200" spc="-10">
                          <a:effectLst/>
                        </a:rPr>
                        <a:t>Porté par l’école, avec notre collaboration, ce projet a permis la mise en place des zones de régulation telles que proposées par Bruno Humbeeck.</a:t>
                      </a:r>
                      <a:endParaRPr lang="fr-B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56" marR="48156" marT="48156" marB="48156"/>
                </a:tc>
                <a:extLst>
                  <a:ext uri="{0D108BD9-81ED-4DB2-BD59-A6C34878D82A}">
                    <a16:rowId xmlns:a16="http://schemas.microsoft.com/office/drawing/2014/main" xmlns="" val="305517535"/>
                  </a:ext>
                </a:extLst>
              </a:tr>
              <a:tr h="5313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fr-BE" sz="1200">
                          <a:effectLst/>
                        </a:rPr>
                        <a:t>Phase préparatoire : études/recherches/</a:t>
                      </a:r>
                      <a:br>
                        <a:rPr lang="fr-BE" sz="1200">
                          <a:effectLst/>
                        </a:rPr>
                      </a:br>
                      <a:r>
                        <a:rPr lang="fr-BE" sz="1200">
                          <a:effectLst/>
                        </a:rPr>
                        <a:t>contacts préalables</a:t>
                      </a:r>
                      <a:endParaRPr lang="fr-B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56" marR="48156" marT="48156" marB="4815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fr-BE" sz="1200">
                          <a:effectLst/>
                        </a:rPr>
                        <a:t>2015</a:t>
                      </a:r>
                      <a:endParaRPr lang="fr-B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56" marR="48156" marT="48156" marB="48156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fr-BE" sz="1200">
                          <a:effectLst/>
                        </a:rPr>
                        <a:t>Travail du stagiaire en communication.</a:t>
                      </a:r>
                      <a:endParaRPr lang="fr-B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56" marR="48156" marT="48156" marB="48156"/>
                </a:tc>
                <a:extLst>
                  <a:ext uri="{0D108BD9-81ED-4DB2-BD59-A6C34878D82A}">
                    <a16:rowId xmlns:a16="http://schemas.microsoft.com/office/drawing/2014/main" xmlns="" val="4132956700"/>
                  </a:ext>
                </a:extLst>
              </a:tr>
              <a:tr h="39581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fr-BE" sz="1200">
                          <a:effectLst/>
                        </a:rPr>
                        <a:t>Début de la mise en œuvre pratique</a:t>
                      </a:r>
                      <a:endParaRPr lang="fr-B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56" marR="48156" marT="48156" marB="4815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fr-BE" sz="1200">
                          <a:effectLst/>
                        </a:rPr>
                        <a:t> </a:t>
                      </a:r>
                      <a:endParaRPr lang="fr-B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56" marR="48156" marT="48156" marB="48156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fr-BE" sz="1200">
                          <a:effectLst/>
                        </a:rPr>
                        <a:t> </a:t>
                      </a:r>
                      <a:endParaRPr lang="fr-B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56" marR="48156" marT="48156" marB="48156"/>
                </a:tc>
                <a:extLst>
                  <a:ext uri="{0D108BD9-81ED-4DB2-BD59-A6C34878D82A}">
                    <a16:rowId xmlns:a16="http://schemas.microsoft.com/office/drawing/2014/main" xmlns="" val="3199185122"/>
                  </a:ext>
                </a:extLst>
              </a:tr>
              <a:tr h="39581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fr-BE" sz="1200">
                          <a:effectLst/>
                        </a:rPr>
                        <a:t>Étape 1</a:t>
                      </a:r>
                      <a:endParaRPr lang="fr-B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56" marR="48156" marT="48156" marB="4815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fr-BE" sz="1200">
                          <a:effectLst/>
                        </a:rPr>
                        <a:t>Mar-avril-mai 2016</a:t>
                      </a:r>
                      <a:endParaRPr lang="fr-B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56" marR="48156" marT="48156" marB="48156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fr-BE" sz="1200" dirty="0">
                          <a:effectLst/>
                        </a:rPr>
                        <a:t>Animations « Place aux Parents ».</a:t>
                      </a:r>
                      <a:endParaRPr lang="fr-BE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56" marR="48156" marT="48156" marB="48156"/>
                </a:tc>
                <a:extLst>
                  <a:ext uri="{0D108BD9-81ED-4DB2-BD59-A6C34878D82A}">
                    <a16:rowId xmlns:a16="http://schemas.microsoft.com/office/drawing/2014/main" xmlns="" val="1676989937"/>
                  </a:ext>
                </a:extLst>
              </a:tr>
              <a:tr h="48436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fr-BE" sz="1200">
                          <a:effectLst/>
                        </a:rPr>
                        <a:t>Étape 2</a:t>
                      </a:r>
                      <a:endParaRPr lang="fr-B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56" marR="48156" marT="48156" marB="4815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fr-BE" sz="1200">
                          <a:effectLst/>
                        </a:rPr>
                        <a:t>Sept.-oct. 2016</a:t>
                      </a:r>
                      <a:endParaRPr lang="fr-B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56" marR="48156" marT="48156" marB="48156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fr-BE" sz="1200">
                          <a:effectLst/>
                        </a:rPr>
                        <a:t>Animations scolaires et entretiens avec les différents intervenants.</a:t>
                      </a:r>
                      <a:endParaRPr lang="fr-B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56" marR="48156" marT="48156" marB="48156"/>
                </a:tc>
                <a:extLst>
                  <a:ext uri="{0D108BD9-81ED-4DB2-BD59-A6C34878D82A}">
                    <a16:rowId xmlns:a16="http://schemas.microsoft.com/office/drawing/2014/main" xmlns="" val="1145299522"/>
                  </a:ext>
                </a:extLst>
              </a:tr>
              <a:tr h="28882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fr-BE" sz="1200" dirty="0">
                          <a:effectLst/>
                        </a:rPr>
                        <a:t>Étape 3</a:t>
                      </a:r>
                      <a:endParaRPr lang="fr-BE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56" marR="48156" marT="48156" marB="4815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fr-BE" sz="1200">
                          <a:effectLst/>
                        </a:rPr>
                        <a:t>Oct.-nov. 2016</a:t>
                      </a:r>
                      <a:endParaRPr lang="fr-B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56" marR="48156" marT="48156" marB="48156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fr-BE" sz="1200">
                          <a:effectLst/>
                        </a:rPr>
                        <a:t>Traitement de l’information.</a:t>
                      </a:r>
                      <a:endParaRPr lang="fr-B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56" marR="48156" marT="48156" marB="48156"/>
                </a:tc>
                <a:extLst>
                  <a:ext uri="{0D108BD9-81ED-4DB2-BD59-A6C34878D82A}">
                    <a16:rowId xmlns:a16="http://schemas.microsoft.com/office/drawing/2014/main" xmlns="" val="673196546"/>
                  </a:ext>
                </a:extLst>
              </a:tr>
              <a:tr h="28882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fr-BE" sz="1200">
                          <a:effectLst/>
                        </a:rPr>
                        <a:t>Étape 4</a:t>
                      </a:r>
                      <a:endParaRPr lang="fr-B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56" marR="48156" marT="48156" marB="4815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fr-BE" sz="1200">
                          <a:effectLst/>
                        </a:rPr>
                        <a:t>Nov. 2016</a:t>
                      </a:r>
                      <a:endParaRPr lang="fr-B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56" marR="48156" marT="48156" marB="48156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fr-BE" sz="1200">
                          <a:effectLst/>
                        </a:rPr>
                        <a:t>Mise à disposition des résultats.</a:t>
                      </a:r>
                      <a:endParaRPr lang="fr-B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56" marR="48156" marT="48156" marB="48156"/>
                </a:tc>
                <a:extLst>
                  <a:ext uri="{0D108BD9-81ED-4DB2-BD59-A6C34878D82A}">
                    <a16:rowId xmlns:a16="http://schemas.microsoft.com/office/drawing/2014/main" xmlns="" val="3927948899"/>
                  </a:ext>
                </a:extLst>
              </a:tr>
              <a:tr h="48436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fr-BE" sz="1200">
                          <a:effectLst/>
                        </a:rPr>
                        <a:t>Étape 5</a:t>
                      </a:r>
                      <a:endParaRPr lang="fr-B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56" marR="48156" marT="48156" marB="4815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fr-BE" sz="1200">
                          <a:effectLst/>
                        </a:rPr>
                        <a:t>Déc.-jan.-fév. </a:t>
                      </a:r>
                      <a:br>
                        <a:rPr lang="fr-BE" sz="1200">
                          <a:effectLst/>
                        </a:rPr>
                      </a:br>
                      <a:r>
                        <a:rPr lang="fr-BE" sz="1200">
                          <a:effectLst/>
                        </a:rPr>
                        <a:t>2016-2017</a:t>
                      </a:r>
                      <a:endParaRPr lang="fr-B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56" marR="48156" marT="48156" marB="48156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fr-BE" sz="1200">
                          <a:effectLst/>
                        </a:rPr>
                        <a:t>Traitement de l’information et adaptations.</a:t>
                      </a:r>
                      <a:endParaRPr lang="fr-B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56" marR="48156" marT="48156" marB="48156"/>
                </a:tc>
                <a:extLst>
                  <a:ext uri="{0D108BD9-81ED-4DB2-BD59-A6C34878D82A}">
                    <a16:rowId xmlns:a16="http://schemas.microsoft.com/office/drawing/2014/main" xmlns="" val="3068164510"/>
                  </a:ext>
                </a:extLst>
              </a:tr>
              <a:tr h="39581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fr-BE" sz="1200">
                          <a:effectLst/>
                        </a:rPr>
                        <a:t>Étape 6</a:t>
                      </a:r>
                      <a:endParaRPr lang="fr-B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56" marR="48156" marT="48156" marB="4815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fr-BE" sz="1200">
                          <a:effectLst/>
                        </a:rPr>
                        <a:t>Mars-avril-mai 2017</a:t>
                      </a:r>
                      <a:endParaRPr lang="fr-B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56" marR="48156" marT="48156" marB="48156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fr-BE" sz="1200">
                          <a:effectLst/>
                        </a:rPr>
                        <a:t>Animation « Place aux Parents ».</a:t>
                      </a:r>
                      <a:endParaRPr lang="fr-B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56" marR="48156" marT="48156" marB="48156"/>
                </a:tc>
                <a:extLst>
                  <a:ext uri="{0D108BD9-81ED-4DB2-BD59-A6C34878D82A}">
                    <a16:rowId xmlns:a16="http://schemas.microsoft.com/office/drawing/2014/main" xmlns="" val="3874700203"/>
                  </a:ext>
                </a:extLst>
              </a:tr>
              <a:tr h="47384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fr-BE" sz="1200">
                          <a:effectLst/>
                        </a:rPr>
                        <a:t>Étape 7</a:t>
                      </a:r>
                      <a:endParaRPr lang="fr-B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56" marR="48156" marT="48156" marB="4815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fr-BE" sz="1200">
                          <a:effectLst/>
                        </a:rPr>
                        <a:t>Sept.-oct. 2017</a:t>
                      </a:r>
                      <a:endParaRPr lang="fr-B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56" marR="48156" marT="48156" marB="48156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fr-BE" sz="1200">
                          <a:effectLst/>
                        </a:rPr>
                        <a:t>Animations scolaires et entretiens avec les différents intervenants (activité échos).</a:t>
                      </a:r>
                      <a:endParaRPr lang="fr-B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56" marR="48156" marT="48156" marB="48156"/>
                </a:tc>
                <a:extLst>
                  <a:ext uri="{0D108BD9-81ED-4DB2-BD59-A6C34878D82A}">
                    <a16:rowId xmlns:a16="http://schemas.microsoft.com/office/drawing/2014/main" xmlns="" val="1287049537"/>
                  </a:ext>
                </a:extLst>
              </a:tr>
              <a:tr h="39581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fr-BE" sz="1200">
                          <a:effectLst/>
                        </a:rPr>
                        <a:t>Fin de la recherche</a:t>
                      </a:r>
                      <a:endParaRPr lang="fr-B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56" marR="48156" marT="48156" marB="4815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fr-BE" sz="1200">
                          <a:effectLst/>
                        </a:rPr>
                        <a:t>Oct.-nov.-déc. 2017</a:t>
                      </a:r>
                      <a:endParaRPr lang="fr-B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56" marR="48156" marT="48156" marB="48156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fr-BE" sz="1200">
                          <a:effectLst/>
                        </a:rPr>
                        <a:t>Traitement de l’information et mise à disposition des résultats.</a:t>
                      </a:r>
                      <a:endParaRPr lang="fr-B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56" marR="48156" marT="48156" marB="48156"/>
                </a:tc>
                <a:extLst>
                  <a:ext uri="{0D108BD9-81ED-4DB2-BD59-A6C34878D82A}">
                    <a16:rowId xmlns:a16="http://schemas.microsoft.com/office/drawing/2014/main" xmlns="" val="1915441720"/>
                  </a:ext>
                </a:extLst>
              </a:tr>
              <a:tr h="68222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BE" sz="1200">
                          <a:effectLst/>
                        </a:rPr>
                        <a:t>Journée de démonstration Mieux vivre ensemble à l’École</a:t>
                      </a:r>
                      <a:endParaRPr lang="fr-B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56" marR="48156" marT="48156" marB="4815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fr-BE" sz="1200">
                          <a:effectLst/>
                        </a:rPr>
                        <a:t>Mai 2018</a:t>
                      </a:r>
                      <a:endParaRPr lang="fr-B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56" marR="48156" marT="48156" marB="48156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fr-BE" sz="1200">
                          <a:effectLst/>
                        </a:rPr>
                        <a:t>Journée de démonstration de l’ensemble du dispositif dans le cadre de la semaine citoyenne portée par l’échevinat de l’enseignement de Seraing. </a:t>
                      </a:r>
                      <a:endParaRPr lang="fr-B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56" marR="48156" marT="48156" marB="48156"/>
                </a:tc>
                <a:extLst>
                  <a:ext uri="{0D108BD9-81ED-4DB2-BD59-A6C34878D82A}">
                    <a16:rowId xmlns:a16="http://schemas.microsoft.com/office/drawing/2014/main" xmlns="" val="4224860571"/>
                  </a:ext>
                </a:extLst>
              </a:tr>
              <a:tr h="288821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BE" sz="1200" dirty="0">
                          <a:effectLst/>
                        </a:rPr>
                        <a:t>Les animations Récréa+ ont été proposées en continu. </a:t>
                      </a:r>
                      <a:endParaRPr lang="fr-BE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56" marR="48156" marT="48156" marB="48156"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816002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72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2601" y="0"/>
            <a:ext cx="8721969" cy="615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95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50833" y="560457"/>
            <a:ext cx="67537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dirty="0">
                <a:hlinkClick r:id="rId2"/>
              </a:rPr>
              <a:t>https://www.calliege.be</a:t>
            </a:r>
            <a:endParaRPr lang="fr-BE" sz="4000" dirty="0"/>
          </a:p>
        </p:txBody>
      </p:sp>
      <p:sp>
        <p:nvSpPr>
          <p:cNvPr id="5" name="Virage 4"/>
          <p:cNvSpPr/>
          <p:nvPr/>
        </p:nvSpPr>
        <p:spPr>
          <a:xfrm flipV="1">
            <a:off x="2257134" y="1369746"/>
            <a:ext cx="1102908" cy="634901"/>
          </a:xfrm>
          <a:prstGeom prst="bentArrow">
            <a:avLst>
              <a:gd name="adj1" fmla="val 25000"/>
              <a:gd name="adj2" fmla="val 25483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60042" y="1582828"/>
            <a:ext cx="67524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2800" dirty="0">
                <a:solidFill>
                  <a:schemeClr val="accent1"/>
                </a:solidFill>
              </a:rPr>
              <a:t>Onglet : « Pour un enseignement de qualité »</a:t>
            </a:r>
          </a:p>
        </p:txBody>
      </p:sp>
      <p:sp>
        <p:nvSpPr>
          <p:cNvPr id="7" name="Rectangle 6"/>
          <p:cNvSpPr/>
          <p:nvPr/>
        </p:nvSpPr>
        <p:spPr>
          <a:xfrm>
            <a:off x="3122729" y="3090143"/>
            <a:ext cx="6057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dirty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« Une approche intégrée de l’enseignement et de l’éducation,</a:t>
            </a:r>
          </a:p>
          <a:p>
            <a:r>
              <a:rPr lang="fr-BE" dirty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carnet de bord d’une expérience de terrain »</a:t>
            </a:r>
            <a:endParaRPr lang="fr-BE" dirty="0">
              <a:solidFill>
                <a:schemeClr val="accent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22730" y="4484468"/>
            <a:ext cx="75452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« Repenser les espaces de récréations » :</a:t>
            </a:r>
          </a:p>
          <a:p>
            <a:r>
              <a:rPr lang="fr-BE" dirty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Vers l’organisation d’espaces de citoyenneté, d’épanouissement et d’empathie</a:t>
            </a:r>
            <a:endParaRPr lang="fr-BE" dirty="0">
              <a:solidFill>
                <a:schemeClr val="accent1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9093" y="4050798"/>
            <a:ext cx="763637" cy="10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9657" y="2641587"/>
            <a:ext cx="763073" cy="108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9277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01160" y="1691157"/>
            <a:ext cx="107061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BE" dirty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2, La cours de récréation est un lieu de vie comme un autre. Les règles qui la régissent gagnent à être élargies à l’ensemble des lieux qui composent l’école. </a:t>
            </a:r>
            <a:endParaRPr lang="fr-BE" dirty="0">
              <a:solidFill>
                <a:schemeClr val="accent1"/>
              </a:solidFill>
            </a:endParaRPr>
          </a:p>
          <a:p>
            <a:pPr algn="just"/>
            <a:endParaRPr lang="fr-BE" dirty="0">
              <a:solidFill>
                <a:schemeClr val="accent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1160" y="781353"/>
            <a:ext cx="87424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BE" dirty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1, Quels « temps », quels moyens sont attribués aux acteurs dans le fondamental pour poser un regard réflexif sur le travail ?</a:t>
            </a:r>
            <a:endParaRPr lang="fr-BE" dirty="0">
              <a:solidFill>
                <a:schemeClr val="accent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1160" y="2637587"/>
            <a:ext cx="541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dirty="0">
                <a:solidFill>
                  <a:schemeClr val="accent1"/>
                </a:solidFill>
              </a:rPr>
              <a:t>3, Les règles de l’école sont soumises à la LOI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1160" y="3266410"/>
            <a:ext cx="64242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BE" dirty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4, « Mieux vivre ensemble », à l’école ou ailleurs nous apparait être l’affaire de tous </a:t>
            </a:r>
            <a:endParaRPr lang="fr-BE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1160" y="4176214"/>
            <a:ext cx="92436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BE" dirty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5, La culture d’établissement est un excellent moyen de favoriser la pérennité des résultats d’une recherche</a:t>
            </a:r>
            <a:endParaRPr lang="fr-BE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1851" y="5086018"/>
            <a:ext cx="61428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BE" dirty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6, La mise en place effective et la pérennité de ce type de projet au travers d’une culture d’établissement dépend profondément des acteurs adultes et de leur volonté</a:t>
            </a:r>
            <a:endParaRPr lang="fr-BE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83534" y="245265"/>
            <a:ext cx="44664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dirty="0" smtClean="0">
                <a:solidFill>
                  <a:schemeClr val="accent1"/>
                </a:solidFill>
              </a:rPr>
              <a:t>Synthèse Réflexive</a:t>
            </a:r>
            <a:endParaRPr lang="fr-BE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45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S:\Services\Communication\2 ------ commu travaux\actionslocales\seraing_260S\20110907_seraing_ateliers_rentree\Meribol\badges_meribols_5cmdiametre.pn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0517" y="4369777"/>
            <a:ext cx="1653152" cy="1653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66506">
            <a:off x="806347" y="736631"/>
            <a:ext cx="4242318" cy="3181738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11865">
            <a:off x="3449516" y="2688566"/>
            <a:ext cx="3294184" cy="2470638"/>
          </a:xfrm>
          <a:prstGeom prst="rect">
            <a:avLst/>
          </a:prstGeom>
        </p:spPr>
      </p:pic>
      <p:pic>
        <p:nvPicPr>
          <p:cNvPr id="16" name="Image 15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7055" y="351693"/>
            <a:ext cx="2844256" cy="4313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85241">
            <a:off x="7436842" y="3558376"/>
            <a:ext cx="3630573" cy="256665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-57557" y="260091"/>
            <a:ext cx="31486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dirty="0" smtClean="0">
                <a:solidFill>
                  <a:schemeClr val="accent1"/>
                </a:solidFill>
              </a:rPr>
              <a:t>Quels sont vos outils ?</a:t>
            </a:r>
            <a:endParaRPr lang="fr-BE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886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7997" y="588055"/>
            <a:ext cx="1156678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</a:pPr>
            <a:r>
              <a:rPr lang="fr-BE" sz="1400" dirty="0">
                <a:solidFill>
                  <a:schemeClr val="accent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fr-BE" sz="1400" cap="all" dirty="0">
                <a:solidFill>
                  <a:schemeClr val="accent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ne pas se limiter</a:t>
            </a:r>
            <a:r>
              <a:rPr lang="fr-BE" sz="1400" dirty="0">
                <a:solidFill>
                  <a:schemeClr val="accent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BE" sz="14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uniquement</a:t>
            </a:r>
            <a:r>
              <a:rPr lang="fr-BE" sz="1400" dirty="0">
                <a:solidFill>
                  <a:schemeClr val="accent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à des arrangements infrastructurels (mobiliers extérieurs) ni à un seul public (généralement les enfants). </a:t>
            </a:r>
          </a:p>
        </p:txBody>
      </p:sp>
      <p:sp>
        <p:nvSpPr>
          <p:cNvPr id="3" name="Rectangle 2"/>
          <p:cNvSpPr/>
          <p:nvPr/>
        </p:nvSpPr>
        <p:spPr>
          <a:xfrm>
            <a:off x="337996" y="932361"/>
            <a:ext cx="3261662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</a:pPr>
            <a:r>
              <a:rPr lang="fr-BE" sz="1400" dirty="0">
                <a:solidFill>
                  <a:schemeClr val="accent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2. ETRE l’affaire de tous les usagers du lieu</a:t>
            </a:r>
          </a:p>
        </p:txBody>
      </p:sp>
      <p:sp>
        <p:nvSpPr>
          <p:cNvPr id="4" name="Rectangle 3"/>
          <p:cNvSpPr/>
          <p:nvPr/>
        </p:nvSpPr>
        <p:spPr>
          <a:xfrm>
            <a:off x="337995" y="1262299"/>
            <a:ext cx="11566789" cy="38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</a:pPr>
            <a:r>
              <a:rPr lang="fr-BE" sz="1400" dirty="0" smtClean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FAIRE </a:t>
            </a:r>
            <a:r>
              <a:rPr lang="fr-BE" sz="14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l’objet d’adaptation tant en matière de structures </a:t>
            </a:r>
            <a:r>
              <a:rPr lang="fr-BE" sz="1400" dirty="0" smtClean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(CADRES</a:t>
            </a:r>
            <a:r>
              <a:rPr lang="fr-BE" sz="14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que d’infrastructures (AMENAGEMENTS) et de comportements (</a:t>
            </a:r>
            <a:r>
              <a:rPr lang="fr-BE" sz="1400" dirty="0" smtClean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VOL. </a:t>
            </a:r>
            <a:r>
              <a:rPr lang="fr-BE" sz="14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fr-BE" sz="1400" dirty="0" err="1" smtClean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Chgt</a:t>
            </a:r>
            <a:r>
              <a:rPr lang="fr-BE" sz="1400" dirty="0" smtClean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fr-BE" sz="1400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7994" y="1596746"/>
            <a:ext cx="1132939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</a:pPr>
            <a:r>
              <a:rPr lang="fr-BE" sz="1400" dirty="0">
                <a:solidFill>
                  <a:schemeClr val="accent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4. S’ETENDRE à tous les espaces de l’école, couloirs, salles de classe, réfectoire, gymnase, bureau de la direction, conciergerie etc.</a:t>
            </a:r>
            <a:endParaRPr lang="fr-BE" sz="1400" dirty="0">
              <a:solidFill>
                <a:schemeClr val="accent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7996" y="1948446"/>
            <a:ext cx="1132939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</a:pPr>
            <a:r>
              <a:rPr lang="fr-BE" sz="1400" dirty="0">
                <a:solidFill>
                  <a:schemeClr val="accent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5. S’INSCRIRE dans une vision large et pérenne au travers d’un projet d’établissement connu et compris de tous, porté par tous.</a:t>
            </a:r>
            <a:endParaRPr lang="fr-BE" sz="1400" dirty="0">
              <a:solidFill>
                <a:schemeClr val="accent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7996" y="2338135"/>
            <a:ext cx="1156678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</a:pPr>
            <a:r>
              <a:rPr lang="fr-BE" sz="1400" dirty="0">
                <a:solidFill>
                  <a:schemeClr val="accent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6. S’APPUYER sur une culture scolaire qui </a:t>
            </a:r>
            <a:r>
              <a:rPr lang="fr-BE" sz="1400" dirty="0">
                <a:solidFill>
                  <a:schemeClr val="accent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considère </a:t>
            </a:r>
            <a:r>
              <a:rPr lang="fr-BE" sz="1400" dirty="0">
                <a:solidFill>
                  <a:schemeClr val="accent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la capacité à </a:t>
            </a:r>
            <a:r>
              <a:rPr lang="fr-BE" sz="1400" dirty="0">
                <a:solidFill>
                  <a:schemeClr val="accent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formuler ses difficultés/griefs dans une optique constructive et la capacité à pouvoir « initier le dialogue » comme une exigence professionnelle indispensable au bon fonctionnement de l’école.</a:t>
            </a:r>
          </a:p>
        </p:txBody>
      </p:sp>
      <p:sp>
        <p:nvSpPr>
          <p:cNvPr id="9" name="Rectangle 8"/>
          <p:cNvSpPr/>
          <p:nvPr/>
        </p:nvSpPr>
        <p:spPr>
          <a:xfrm>
            <a:off x="337997" y="3026261"/>
            <a:ext cx="1174263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</a:pPr>
            <a:r>
              <a:rPr lang="fr-BE" sz="1400" dirty="0">
                <a:solidFill>
                  <a:schemeClr val="accent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7. FORMALISER des espaces de régulations basé sur la création collective régulière de règles simples, connues de tous, appliquée par tous, accessibles aux regards et qui </a:t>
            </a:r>
            <a:r>
              <a:rPr lang="fr-BE" sz="1400" dirty="0">
                <a:solidFill>
                  <a:schemeClr val="accent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servent dès lors à unir les efforts des utilisateurs de la cour de l’école.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7997" y="3679468"/>
            <a:ext cx="1174263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</a:pPr>
            <a:r>
              <a:rPr lang="fr-BE" sz="1400" dirty="0">
                <a:solidFill>
                  <a:schemeClr val="accent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8. EMPLOYER des outils simples, efficaces et éprouvés qui sont autant de relais pour aider les publics tant adultes qu’enfants à gérer les dynamiques.</a:t>
            </a:r>
            <a:endParaRPr lang="fr-BE" sz="1400" dirty="0">
              <a:solidFill>
                <a:schemeClr val="accent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7994" y="4094966"/>
            <a:ext cx="1092495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</a:pPr>
            <a:r>
              <a:rPr lang="fr-BE" sz="1400" dirty="0">
                <a:solidFill>
                  <a:schemeClr val="accent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9. TRAVAILLER SA VISIBILITE au travers de supports ludiques pérennes</a:t>
            </a:r>
            <a:endParaRPr lang="fr-BE" sz="1400" dirty="0">
              <a:solidFill>
                <a:schemeClr val="accent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7993" y="4440405"/>
            <a:ext cx="1124147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</a:pPr>
            <a:r>
              <a:rPr lang="fr-BE" sz="1400" dirty="0">
                <a:solidFill>
                  <a:schemeClr val="accent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10. SE BASER sur une démarche positive, constructive et enthousiaste </a:t>
            </a:r>
            <a:endParaRPr lang="fr-BE" sz="1400" dirty="0">
              <a:solidFill>
                <a:schemeClr val="accent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7992" y="4816565"/>
            <a:ext cx="773618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</a:pPr>
            <a:r>
              <a:rPr lang="fr-BE" sz="1400" dirty="0">
                <a:solidFill>
                  <a:schemeClr val="accent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11. POUVOIR compter sur une direction hiérarchique forte, reconnue et acceptée.</a:t>
            </a:r>
            <a:endParaRPr lang="fr-BE" sz="1400" dirty="0">
              <a:solidFill>
                <a:schemeClr val="accent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7997" y="5130987"/>
            <a:ext cx="1174263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</a:pPr>
            <a:r>
              <a:rPr lang="fr-BE" sz="1400" dirty="0">
                <a:solidFill>
                  <a:schemeClr val="accent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12. PRENDRE CONSCIENCE que chaque adulte est toujours un exemple</a:t>
            </a:r>
            <a:r>
              <a:rPr lang="fr-BE" sz="1400" dirty="0">
                <a:solidFill>
                  <a:schemeClr val="accent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et qu’il a un impact sur la dynamique globale de l’école chaque fois qu’il met en œuvre les bonnes pratiques qu’il exige des enfants tandis qu’</a:t>
            </a:r>
            <a:r>
              <a:rPr lang="fr-BE" sz="1400" i="1" dirty="0">
                <a:solidFill>
                  <a:schemeClr val="accent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 contrario</a:t>
            </a:r>
            <a:r>
              <a:rPr lang="fr-BE" sz="1400" dirty="0">
                <a:solidFill>
                  <a:schemeClr val="accent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une attitude inadéquate discrédite durablement ses discours aux yeux des enfants.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685669" y="191491"/>
            <a:ext cx="86340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Recommandations à l’issue du </a:t>
            </a:r>
            <a:r>
              <a:rPr lang="fr-BE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projet : </a:t>
            </a:r>
            <a:r>
              <a:rPr lang="fr-BE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L’organisation des cours de </a:t>
            </a:r>
            <a:r>
              <a:rPr lang="fr-BE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récréation </a:t>
            </a:r>
            <a:r>
              <a:rPr lang="fr-BE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 </a:t>
            </a:r>
            <a:r>
              <a:rPr lang="fr-BE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GAGNE : </a:t>
            </a:r>
            <a:endParaRPr lang="fr-BE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178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1022</TotalTime>
  <Words>761</Words>
  <Application>Microsoft Macintosh PowerPoint</Application>
  <PresentationFormat>Widescreen</PresentationFormat>
  <Paragraphs>90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ＭＳ Ｐゴシック</vt:lpstr>
      <vt:lpstr>Times New Roman</vt:lpstr>
      <vt:lpstr>Thème Office</vt:lpstr>
      <vt:lpstr>1_Conception personnalisée</vt:lpstr>
      <vt:lpstr>Conception personnalisée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Marie-Noelle Jacmin</dc:creator>
  <cp:lastModifiedBy>Microsoft Office User</cp:lastModifiedBy>
  <cp:revision>58</cp:revision>
  <dcterms:created xsi:type="dcterms:W3CDTF">2013-11-05T21:36:15Z</dcterms:created>
  <dcterms:modified xsi:type="dcterms:W3CDTF">2020-12-17T08:59:48Z</dcterms:modified>
</cp:coreProperties>
</file>